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5" r:id="rId2"/>
    <p:sldId id="266" r:id="rId3"/>
    <p:sldId id="275" r:id="rId4"/>
    <p:sldId id="272" r:id="rId5"/>
    <p:sldId id="268" r:id="rId6"/>
    <p:sldId id="270" r:id="rId7"/>
    <p:sldId id="276" r:id="rId8"/>
    <p:sldId id="278" r:id="rId9"/>
    <p:sldId id="257" r:id="rId10"/>
    <p:sldId id="269" r:id="rId11"/>
    <p:sldId id="261" r:id="rId12"/>
    <p:sldId id="263" r:id="rId13"/>
    <p:sldId id="271" r:id="rId14"/>
    <p:sldId id="273" r:id="rId15"/>
    <p:sldId id="260" r:id="rId16"/>
    <p:sldId id="262" r:id="rId17"/>
    <p:sldId id="264" r:id="rId18"/>
    <p:sldId id="285" r:id="rId19"/>
    <p:sldId id="286" r:id="rId20"/>
    <p:sldId id="287" r:id="rId21"/>
    <p:sldId id="288" r:id="rId22"/>
    <p:sldId id="289" r:id="rId23"/>
    <p:sldId id="290" r:id="rId24"/>
    <p:sldId id="280" r:id="rId25"/>
    <p:sldId id="291" r:id="rId26"/>
    <p:sldId id="281" r:id="rId27"/>
    <p:sldId id="282" r:id="rId28"/>
    <p:sldId id="283" r:id="rId29"/>
    <p:sldId id="25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CC87E-99EE-4581-B16D-0BCA38606B47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95C3A-D1D5-4388-B85B-B92D36E22E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88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885B4-B895-4C10-B520-7E00EB4AFB7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35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B9CFA46-0AF5-47C3-8C4C-B5B91DC27A1C}" type="datetimeFigureOut">
              <a:rPr lang="ru-RU" smtClean="0"/>
              <a:t>09.02.2017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0C9078-0DD5-484C-8C6D-FCDA02D8A9B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675" y="1980555"/>
            <a:ext cx="8149234" cy="26579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математики в 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 классе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200" b="1" dirty="0"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7092" y="5297324"/>
            <a:ext cx="6480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ru-RU" sz="1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</a:rPr>
              <a:t>Автор: учитель</a:t>
            </a: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</a:rPr>
              <a:t> начальных классов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Канина Ирина Викторовна</a:t>
            </a:r>
            <a:endParaRPr kumimoji="0" lang="ru-RU" sz="24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</a:endParaRPr>
          </a:p>
        </p:txBody>
      </p:sp>
      <p:pic>
        <p:nvPicPr>
          <p:cNvPr id="6" name="Picture 70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188640"/>
            <a:ext cx="1712651" cy="173311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6609" y="189037"/>
            <a:ext cx="67896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74320" algn="ctr">
              <a:buClr>
                <a:schemeClr val="accent1"/>
              </a:buClr>
              <a:buSzPct val="85000"/>
              <a:defRPr/>
            </a:pP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Государственное учреждение образования </a:t>
            </a:r>
          </a:p>
          <a:p>
            <a:pPr lvl="0" indent="-274320" algn="ctr">
              <a:buClr>
                <a:schemeClr val="accent1"/>
              </a:buClr>
              <a:buSzPct val="85000"/>
              <a:defRPr/>
            </a:pP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Тереховская 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средняя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школа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№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</a:t>
            </a:r>
            <a:endParaRPr kumimoji="0" lang="ru-RU" sz="320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uLnTx/>
              <a:uFillTx/>
            </a:endParaRPr>
          </a:p>
        </p:txBody>
      </p:sp>
      <p:pic>
        <p:nvPicPr>
          <p:cNvPr id="26" name="Picture 5" descr="C:\Users\Teacher\AppData\Local\Microsoft\Windows\Temporary Internet Files\Content.IE5\L8EU6C1F\MC900424152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45" y="2204864"/>
            <a:ext cx="1508292" cy="22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57486" y="22448"/>
            <a:ext cx="4129314" cy="25424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>627</a:t>
            </a:r>
            <a:r>
              <a:rPr lang="ru-RU" sz="4800" b="1" dirty="0">
                <a:solidFill>
                  <a:schemeClr val="tx1"/>
                </a:solidFill>
              </a:rPr>
              <a:t>,  345,  8, 48,  4,  0,  305,  25,  241,  64.</a:t>
            </a:r>
            <a:br>
              <a:rPr lang="ru-RU" sz="4800" b="1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z500proekty.kz/thumbs/1024x0s20tr1/-FilesZ500-res-wizualizacje-Z78-Z78_view1_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4390" r="12475"/>
          <a:stretch/>
        </p:blipFill>
        <p:spPr bwMode="auto">
          <a:xfrm>
            <a:off x="107504" y="50126"/>
            <a:ext cx="4530437" cy="28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dsp.org/wp-content/uploads/2015/06/Zx12_view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10189" r="14388" b="9240"/>
          <a:stretch/>
        </p:blipFill>
        <p:spPr bwMode="auto">
          <a:xfrm>
            <a:off x="-10228" y="3501008"/>
            <a:ext cx="5184846" cy="30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amenchiki.ru/projects/images_projects/1073-0-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r="16657"/>
          <a:stretch/>
        </p:blipFill>
        <p:spPr bwMode="auto">
          <a:xfrm>
            <a:off x="5868144" y="2585629"/>
            <a:ext cx="2770909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liparts.co/cliparts/8c6/5BG/8c65BG4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41" y="2866062"/>
            <a:ext cx="1993339" cy="33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5" y="188640"/>
            <a:ext cx="9016396" cy="6669361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 smtClean="0"/>
              <a:t>              1)В волшебной стране сто пятьдесят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/>
              <a:t> </a:t>
            </a:r>
            <a:r>
              <a:rPr lang="ru-RU" sz="3600" dirty="0" smtClean="0"/>
              <a:t>           говорящих ворон.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 smtClean="0"/>
              <a:t>         </a:t>
            </a:r>
            <a:r>
              <a:rPr lang="ru-RU" sz="3600" dirty="0" smtClean="0">
                <a:solidFill>
                  <a:srgbClr val="FF0000"/>
                </a:solidFill>
              </a:rPr>
              <a:t>2)Изумрудному городу пятьсот семьдесят три года.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 smtClean="0"/>
              <a:t>    3)В библиотеке правителя Гудвина четыреста восемнадцать книг.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    4) Бастинда знает триста восемнадцать заклинаний.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600" dirty="0" smtClean="0"/>
              <a:t>     5) Элли знает как разгадать сто четыре заклинания.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/>
              <a:t>Запиши числа в порядке убывания.</a:t>
            </a:r>
          </a:p>
        </p:txBody>
      </p:sp>
    </p:spTree>
    <p:extLst>
      <p:ext uri="{BB962C8B-B14F-4D97-AF65-F5344CB8AC3E}">
        <p14:creationId xmlns:p14="http://schemas.microsoft.com/office/powerpoint/2010/main" val="21164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714500"/>
            <a:ext cx="8401050" cy="1714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altLang="ru-RU" sz="6000" b="1" dirty="0" smtClean="0"/>
              <a:t>150   573    418     318   104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/>
              <a:t>Проверь себя:</a:t>
            </a:r>
          </a:p>
        </p:txBody>
      </p:sp>
      <p:pic>
        <p:nvPicPr>
          <p:cNvPr id="6146" name="Picture 2" descr="http://psdmania.ru/uploads/posts/2011-11/132028913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8830"/>
          <a:stretch/>
        </p:blipFill>
        <p:spPr bwMode="auto">
          <a:xfrm>
            <a:off x="1566455" y="2924944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7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43500" y="0"/>
            <a:ext cx="389299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Вот мы зашли в замок.</a:t>
            </a:r>
          </a:p>
          <a:p>
            <a:pPr marL="0" indent="0">
              <a:buNone/>
            </a:pPr>
            <a:r>
              <a:rPr lang="ru-RU" alt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198, 802,</a:t>
            </a:r>
          </a:p>
          <a:p>
            <a:pPr marL="0" indent="0">
              <a:buNone/>
            </a:pPr>
            <a:r>
              <a:rPr lang="ru-RU" alt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208, 995, 303, 999.</a:t>
            </a:r>
            <a:endParaRPr lang="ru-RU" alt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altLang="ru-RU" sz="7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altLang="ru-RU" sz="4000" dirty="0">
              <a:solidFill>
                <a:schemeClr val="tx1"/>
              </a:solidFill>
              <a:latin typeface="Arial" charset="0"/>
            </a:endParaRPr>
          </a:p>
          <a:p>
            <a:endParaRPr lang="ru-RU" dirty="0"/>
          </a:p>
        </p:txBody>
      </p:sp>
      <p:pic>
        <p:nvPicPr>
          <p:cNvPr id="5" name="Picture 4" descr="C:\Users\julia\Desktop\числа\f_15314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86125" y="3276600"/>
            <a:ext cx="3571875" cy="3581400"/>
          </a:xfrm>
          <a:prstGeom prst="rect">
            <a:avLst/>
          </a:prstGeom>
          <a:noFill/>
          <a:effectLst>
            <a:outerShdw blurRad="50800" dist="266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28775" y="3866971"/>
            <a:ext cx="216024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&gt;</a:t>
            </a:r>
            <a:endParaRPr lang="ru-RU" sz="1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9016" y="4237093"/>
            <a:ext cx="113363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&lt;</a:t>
            </a:r>
            <a:endParaRPr lang="ru-RU" sz="15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541" y="4149079"/>
            <a:ext cx="147829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endParaRPr lang="ru-RU" sz="20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402613">
            <a:off x="-17508" y="73723"/>
            <a:ext cx="5183992" cy="4143747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85750" y="739954"/>
            <a:ext cx="464629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Людоед приготовил нам заколдованное задание. Нам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понять, что же нужно в этом задании сделать и выполнить его.  </a:t>
            </a:r>
            <a:endParaRPr lang="ru-RU" altLang="ru-RU" sz="28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78035E-7 C 0.03698 -0.01017 0.07448 -0.00855 0.11233 -0.01017 C 0.13507 -0.01272 0.15747 -0.01942 0.18004 -0.02451 C 0.18629 -0.0259 0.22743 -0.02844 0.22917 -0.02867 C 0.26702 -0.03191 0.30504 -0.03306 0.34306 -0.03491 C 0.35643 -0.03861 0.3698 -0.04254 0.38299 -0.04717 C 0.42309 -0.04601 0.44671 -0.0437 0.48299 -0.04092 C 0.48612 -0.03954 0.48959 -0.03931 0.49237 -0.03699 C 0.50452 -0.02636 0.48993 -0.03376 0.50157 -0.02867 C 0.50643 -0.02405 0.50417 -0.02451 0.50764 -0.02451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-23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8328"/>
            <a:ext cx="8075240" cy="1146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261" t="18764" r="21352" b="13636"/>
          <a:stretch/>
        </p:blipFill>
        <p:spPr bwMode="auto">
          <a:xfrm>
            <a:off x="107504" y="116632"/>
            <a:ext cx="9036496" cy="6741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4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571750"/>
            <a:ext cx="8029575" cy="4071938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buFontTx/>
              <a:buNone/>
            </a:pPr>
            <a:r>
              <a:rPr lang="ru-RU" altLang="ru-RU" sz="6000" b="1" dirty="0" smtClean="0">
                <a:solidFill>
                  <a:schemeClr val="tx1"/>
                </a:solidFill>
              </a:rPr>
              <a:t>Сравним 198 и 802</a:t>
            </a:r>
          </a:p>
          <a:p>
            <a:pPr algn="ctr" eaLnBrk="1" hangingPunct="1">
              <a:buFontTx/>
              <a:buNone/>
            </a:pPr>
            <a:endParaRPr lang="ru-RU" altLang="ru-RU" sz="6000" b="1" dirty="0">
              <a:solidFill>
                <a:schemeClr val="tx1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6000" b="1" dirty="0" smtClean="0">
                <a:solidFill>
                  <a:schemeClr val="tx1"/>
                </a:solidFill>
              </a:rPr>
              <a:t>Сравним 208 и 299</a:t>
            </a:r>
          </a:p>
          <a:p>
            <a:pPr algn="ctr" eaLnBrk="1" hangingPunct="1">
              <a:buFontTx/>
              <a:buNone/>
            </a:pPr>
            <a:endParaRPr lang="ru-RU" altLang="ru-RU" sz="6000" b="1" dirty="0" smtClean="0">
              <a:solidFill>
                <a:schemeClr val="tx1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6000" b="1" dirty="0" smtClean="0">
                <a:solidFill>
                  <a:schemeClr val="tx1"/>
                </a:solidFill>
              </a:rPr>
              <a:t>Сравним 995 и 999</a:t>
            </a:r>
          </a:p>
          <a:p>
            <a:pPr algn="ctr" eaLnBrk="1" hangingPunct="1">
              <a:buFontTx/>
              <a:buNone/>
            </a:pP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207168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altLang="ru-RU" dirty="0">
                <a:solidFill>
                  <a:srgbClr val="FF0000"/>
                </a:solidFill>
              </a:rPr>
              <a:t>Поможем Шреку сравнить трёхзначные числа!</a:t>
            </a:r>
            <a:br>
              <a:rPr lang="ru-RU" altLang="ru-RU" dirty="0">
                <a:solidFill>
                  <a:srgbClr val="FF0000"/>
                </a:solidFill>
              </a:rPr>
            </a:br>
            <a:endParaRPr lang="ru-RU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340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://wallpage.ru/imgbig/wallpapers_392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403648" y="23912"/>
            <a:ext cx="8229600" cy="2088232"/>
          </a:xfrm>
        </p:spPr>
        <p:txBody>
          <a:bodyPr>
            <a:noAutofit/>
          </a:bodyPr>
          <a:lstStyle/>
          <a:p>
            <a:r>
              <a:rPr lang="ru-RU" altLang="ru-RU" sz="6000" b="1" dirty="0" smtClean="0">
                <a:solidFill>
                  <a:srgbClr val="FF0000"/>
                </a:solidFill>
              </a:rPr>
              <a:t/>
            </a:r>
            <a:br>
              <a:rPr lang="ru-RU" altLang="ru-RU" sz="6000" b="1" dirty="0" smtClean="0">
                <a:solidFill>
                  <a:srgbClr val="FF0000"/>
                </a:solidFill>
              </a:rPr>
            </a:br>
            <a:r>
              <a:rPr lang="ru-RU" altLang="ru-RU" sz="6000" b="1" dirty="0" smtClean="0">
                <a:solidFill>
                  <a:srgbClr val="FF0000"/>
                </a:solidFill>
              </a:rPr>
              <a:t>Работа по учебнику</a:t>
            </a:r>
            <a:br>
              <a:rPr lang="ru-RU" altLang="ru-RU" sz="6000" b="1" dirty="0" smtClean="0">
                <a:solidFill>
                  <a:srgbClr val="FF0000"/>
                </a:solidFill>
              </a:rPr>
            </a:br>
            <a:r>
              <a:rPr lang="ru-RU" altLang="ru-RU" sz="6000" b="1" dirty="0" smtClean="0">
                <a:solidFill>
                  <a:srgbClr val="FF0000"/>
                </a:solidFill>
              </a:rPr>
              <a:t>с.33. №1,2.</a:t>
            </a:r>
          </a:p>
        </p:txBody>
      </p:sp>
      <p:pic>
        <p:nvPicPr>
          <p:cNvPr id="6" name="Picture 5" descr="C:\Users\julia\Desktop\числа\chat_bandera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6872" y="940913"/>
            <a:ext cx="3609653" cy="607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68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9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324 C 0.03923 0.00162 0.05781 -0.00069 0.09236 -0.00324 C 0.12152 -0.01504 0.16284 -0.01388 0.19201 -0.01551 C 0.19739 -0.0162 0.20277 -0.01736 0.20816 -0.01782 C 0.22743 -0.01921 0.26562 -0.02176 0.26562 -0.02152 C 0.27361 -0.02152 0.32812 -0.03726 0.35312 -0.01551 " pathEditMode="relative" rAng="0" ptsTypes="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12 -0.01551 C 0.37743 -0.01064 0.40902 -0.01203 0.4335 -0.01134 C 0.49774 -0.0037 0.56406 -0.00463 0.62864 -0.00301 C 0.72031 0.00324 0.81197 -0.00301 0.90434 -0.00301 " pathEditMode="relative" rAng="0" ptsTypes="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1116013" y="188913"/>
            <a:ext cx="6769100" cy="6480175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900113" y="3213100"/>
            <a:ext cx="360362" cy="360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 rot="39268660">
            <a:off x="7740651" y="3141662"/>
            <a:ext cx="360362" cy="360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42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3376 C 0.00869 -0.07237 -0.00347 -0.12717 0.01893 -0.15861 C 0.0231 -0.17364 0.029 -0.18451 0.03646 -0.19653 C 0.04011 -0.20231 0.04132 -0.20948 0.04445 -0.21572 C 0.04775 -0.23353 0.0533 -0.23977 0.06025 -0.25364 C 0.06389 -0.26867 0.07448 -0.27676 0.08247 -0.2874 C 0.08612 -0.30266 0.08438 -0.3015 0.09514 -0.30867 C 0.09723 -0.31723 0.10139 -0.32486 0.10782 -0.32763 C 0.11389 -0.33526 0.11025 -0.33017 0.11737 -0.34451 C 0.11823 -0.34636 0.12066 -0.3459 0.12223 -0.34659 C 0.12813 -0.34936 0.12622 -0.34821 0.13178 -0.35306 C 0.13542 -0.36046 0.1382 -0.36301 0.14445 -0.36578 C 0.14844 -0.37387 0.15139 -0.38474 0.15712 -0.39098 C 0.1625 -0.39676 0.17292 -0.39676 0.17935 -0.39954 C 0.1823 -0.40231 0.18525 -0.40647 0.18889 -0.40809 C 0.19046 -0.40879 0.19219 -0.40902 0.19358 -0.41017 C 0.2 -0.4148 0.20435 -0.4222 0.21112 -0.42497 C 0.22205 -0.43445 0.21685 -0.43168 0.22518 -0.43538 C 0.23334 -0.44301 0.22674 -0.43815 0.23959 -0.44185 C 0.25174 -0.44532 0.26198 -0.45041 0.27448 -0.45249 C 0.28542 -0.45711 0.29462 -0.45919 0.30625 -0.46081 C 0.31632 -0.46405 0.31007 -0.46173 0.32223 -0.46728 C 0.32535 -0.46867 0.33178 -0.47145 0.33178 -0.47121 C 0.35869 -0.47075 0.3856 -0.47121 0.41268 -0.46936 C 0.42275 -0.46867 0.42744 -0.46081 0.43629 -0.45873 C 0.4566 -0.45387 0.47639 -0.45133 0.49671 -0.44809 C 0.50504 -0.44439 0.51077 -0.43931 0.51875 -0.43538 C 0.52553 -0.42705 0.53299 -0.42474 0.54115 -0.42058 C 0.54549 -0.41503 0.5507 -0.41318 0.55539 -0.40809 C 0.56164 -0.40139 0.56685 -0.39769 0.57448 -0.3933 C 0.57935 -0.39029 0.58872 -0.38266 0.58872 -0.38243 C 0.59341 -0.3741 0.59584 -0.3711 0.60313 -0.36786 C 0.6066 -0.3533 0.60139 -0.37017 0.61424 -0.35306 C 0.62362 -0.34058 0.62014 -0.34659 0.62535 -0.33619 C 0.62587 -0.33341 0.62518 -0.32948 0.62691 -0.32763 C 0.62952 -0.32462 0.63646 -0.32347 0.63646 -0.32324 C 0.64115 -0.31699 0.64428 -0.31353 0.6507 -0.31075 C 0.66007 -0.29827 0.6566 -0.30428 0.66181 -0.29387 C 0.66389 -0.28208 0.66823 -0.28 0.67292 -0.27052 C 0.67431 -0.26798 0.67483 -0.26474 0.67622 -0.2622 C 0.67848 -0.25827 0.68403 -0.25156 0.68403 -0.25133 C 0.68577 -0.24462 0.69202 -0.2326 0.69202 -0.23237 C 0.6941 -0.22428 0.69514 -0.21318 0.7 -0.20717 C 0.70209 -0.19908 0.70417 -0.19699 0.70955 -0.19237 C 0.71441 -0.18358 0.7165 -0.17526 0.71893 -0.16486 C 0.725 -0.13965 0.73021 -0.11399 0.73646 -0.08879 C 0.73091 -0.06636 0.73907 -0.03861 0.74445 -0.01688 C 0.74671 0.01896 0.74757 0.02173 0.74445 0.06775 C 0.74393 0.07653 0.74011 0.08462 0.73803 0.09295 C 0.73507 0.10497 0.73316 0.11699 0.73004 0.12902 C 0.72674 0.14196 0.72483 0.15792 0.71893 0.16902 C 0.71719 0.17618 0.71494 0.18058 0.71112 0.18613 C 0.7099 0.19399 0.70747 0.20139 0.70625 0.20925 C 0.70573 0.21272 0.70591 0.21665 0.70469 0.21988 C 0.70365 0.22243 0.70157 0.22405 0.7 0.22613 C 0.69775 0.23584 0.69132 0.24647 0.6856 0.25364 C 0.68195 0.26913 0.67639 0.28046 0.66823 0.29179 C 0.66511 0.30451 0.66146 0.30543 0.65226 0.30867 C 0.64914 0.30983 0.64289 0.31283 0.64289 0.31306 C 0.63785 0.31931 0.63803 0.33087 0.63178 0.33618 C 0.62344 0.34335 0.6191 0.35306 0.60955 0.35722 C 0.60139 0.3674 0.59688 0.37988 0.5856 0.38474 C 0.58282 0.38728 0.58073 0.39098 0.57778 0.39329 C 0.57414 0.39607 0.56997 0.39699 0.56667 0.39954 C 0.56476 0.40069 0.5632 0.40208 0.56164 0.4037 C 0.5606 0.40486 0.5599 0.40694 0.55851 0.40809 C 0.55469 0.41133 0.54896 0.41433 0.54445 0.41642 C 0.53178 0.43329 0.50191 0.44277 0.48386 0.44601 C 0.47553 0.45179 0.4665 0.45988 0.45712 0.46289 C 0.42691 0.47283 0.39289 0.46728 0.36181 0.46936 C 0.35174 0.46867 0.34185 0.46844 0.33178 0.46728 C 0.32952 0.46705 0.31632 0.46104 0.3158 0.46081 C 0.31129 0.45873 0.30625 0.45942 0.30157 0.45873 C 0.2974 0.45734 0.29254 0.4578 0.28889 0.45457 C 0.28733 0.45318 0.28577 0.45133 0.28403 0.45017 C 0.27014 0.44208 0.25296 0.43815 0.23803 0.43329 C 0.22917 0.42728 0.22049 0.42266 0.21112 0.4185 C 0.20487 0.41064 0.19549 0.40879 0.18733 0.40578 C 0.18073 0.4 0.17483 0.39584 0.16823 0.39098 C 0.16129 0.38566 0.15643 0.37965 0.14914 0.37618 C 0.14566 0.37156 0.1415 0.36832 0.13803 0.3637 C 0.13073 0.35399 0.13959 0.35931 0.13004 0.35514 C 0.12813 0.35144 0.12553 0.34844 0.12379 0.34451 C 0.12084 0.3378 0.12431 0.3385 0.11893 0.3341 C 0.11754 0.33295 0.1158 0.33272 0.11424 0.33179 C 0.1125 0.33064 0.11112 0.32902 0.10955 0.32763 C 0.10678 0.31769 0.10226 0.31121 0.09514 0.30659 C 0.09132 0.2985 0.0875 0.29688 0.08091 0.29387 C 0.07483 0.28116 0.07761 0.26775 0.06511 0.2622 C 0.05973 0.25734 0.05695 0.25133 0.05226 0.24532 C 0.04983 0.23237 0.04827 0.22289 0.04115 0.21341 C 0.03959 0.20509 0.03664 0.18381 0.03334 0.17757 C 0.03021 0.17179 0.02674 0.1667 0.02379 0.16069 C 0.02153 0.15121 0.01997 0.1415 0.0158 0.13318 C 0.0125 0.11538 0.0125 0.09803 0.00469 0.08254 C 0.00244 0.06983 0.00382 0.07653 -4.72222E-6 0.06127 C -0.00052 0.05919 -0.00156 0.05503 -0.00156 0.05526 C -4.72222E-6 0.00277 -4.72222E-6 0.02104 -4.72222E-6 4.62428E-7 " pathEditMode="relative" rAng="0" ptsTypes="fffffffffffffffffffffffffffffffffffffffffffffffffffffffffffffffffffffffffffffffffffffffffffffffffA">
                                      <p:cBhvr>
                                        <p:cTn id="19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49" y="3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46821E-6 C -0.00659 -0.03768 0.00591 -0.09364 -0.01684 -0.1237 C -0.02048 -0.13896 -0.02673 -0.14936 -0.03507 -0.16208 C -0.03837 -0.16716 -0.03923 -0.1741 -0.04218 -0.18081 C -0.04531 -0.19815 -0.05087 -0.20485 -0.05833 -0.21849 C -0.06198 -0.2326 -0.07239 -0.24162 -0.08021 -0.25248 C -0.08437 -0.26751 -0.08316 -0.2652 -0.09305 -0.27329 C -0.09583 -0.28115 -0.09948 -0.28855 -0.10677 -0.29202 C -0.1125 -0.29919 -0.10885 -0.29479 -0.11597 -0.30844 C -0.11666 -0.31075 -0.11944 -0.30867 -0.12083 -0.31052 C -0.12656 -0.31352 -0.12517 -0.3126 -0.12986 -0.31722 C -0.13403 -0.3237 -0.13663 -0.32786 -0.14305 -0.33017 C -0.14739 -0.3378 -0.15069 -0.3482 -0.15555 -0.35491 C -0.16111 -0.36046 -0.17239 -0.36092 -0.17864 -0.363 C -0.18142 -0.36508 -0.18385 -0.36925 -0.18767 -0.37225 C -0.18975 -0.37179 -0.19097 -0.37318 -0.19271 -0.3741 C -0.1993 -0.3778 -0.20364 -0.38589 -0.21059 -0.38844 C -0.22153 -0.39792 -0.21666 -0.39468 -0.22465 -0.39907 C -0.23316 -0.40555 -0.22621 -0.40138 -0.23923 -0.40416 C -0.25121 -0.40809 -0.26198 -0.41318 -0.27465 -0.41503 C -0.28489 -0.42034 -0.29444 -0.42266 -0.30607 -0.42358 C -0.31632 -0.42659 -0.31007 -0.42427 -0.32257 -0.43052 C -0.32534 -0.43144 -0.33229 -0.43422 -0.33177 -0.43422 C -0.35937 -0.43375 -0.38646 -0.43375 -0.41319 -0.43237 C -0.42343 -0.43144 -0.4283 -0.42381 -0.4368 -0.42173 C -0.45764 -0.41664 -0.4776 -0.41387 -0.49774 -0.41109 C -0.50642 -0.40809 -0.51215 -0.40231 -0.52066 -0.39884 C -0.52708 -0.39029 -0.53455 -0.38797 -0.54271 -0.38358 C -0.54722 -0.37896 -0.55243 -0.37688 -0.55659 -0.37225 C -0.56371 -0.36462 -0.56857 -0.36162 -0.57604 -0.35699 C -0.58055 -0.35422 -0.59028 -0.34635 -0.59062 -0.34589 C -0.59566 -0.3378 -0.59739 -0.33572 -0.60573 -0.33156 C -0.60885 -0.31722 -0.60295 -0.33318 -0.61684 -0.31722 C -0.62587 -0.30427 -0.62205 -0.31029 -0.6276 -0.30034 C -0.62847 -0.29711 -0.62743 -0.29341 -0.62899 -0.29202 C -0.63177 -0.28855 -0.63889 -0.28716 -0.63923 -0.2874 C -0.64323 -0.28069 -0.6467 -0.27768 -0.65312 -0.27491 C -0.66267 -0.26289 -0.65937 -0.2689 -0.66389 -0.25803 C -0.66632 -0.2467 -0.67014 -0.24508 -0.67587 -0.23491 C -0.67691 -0.2326 -0.6776 -0.22913 -0.67882 -0.22682 C -0.6809 -0.22219 -0.68646 -0.21664 -0.68593 -0.21618 C -0.68819 -0.20925 -0.69427 -0.19768 -0.69514 -0.19768 C -0.69705 -0.19005 -0.69757 -0.17849 -0.70278 -0.17179 C -0.70451 -0.16393 -0.70712 -0.16208 -0.71198 -0.15768 C -0.71771 -0.1489 -0.71909 -0.13988 -0.72153 -0.1304 C -0.72795 -0.10566 -0.73316 -0.08046 -0.73906 -0.05526 C -0.73472 -0.03237 -0.74166 -0.00416 -0.74739 0.01688 C -0.75 0.05318 -0.75104 0.05573 -0.74739 0.10058 C -0.74687 0.10821 -0.74288 0.11746 -0.74132 0.12532 C -0.73871 0.13827 -0.73593 0.1496 -0.73298 0.16162 C -0.72916 0.1748 -0.72795 0.19099 -0.72205 0.20093 C -0.72014 0.20948 -0.71788 0.21226 -0.71389 0.21873 C -0.7125 0.22682 -0.71024 0.23445 -0.70903 0.24162 C -0.70833 0.24578 -0.70903 0.24902 -0.70764 0.25226 C -0.70659 0.25457 -0.70364 0.25596 -0.70312 0.25758 C -0.70069 0.26798 -0.6934 0.27769 -0.68767 0.28648 C -0.68489 0.30151 -0.67812 0.31122 -0.671 0.32417 C -0.66701 0.33688 -0.66406 0.33734 -0.65434 0.34104 C -0.65208 0.34128 -0.64548 0.34312 -0.64531 0.34405 C -0.64028 0.35099 -0.63993 0.36208 -0.63437 0.36763 C -0.62552 0.37295 -0.62153 0.38474 -0.61163 0.38821 C -0.60382 0.39931 -0.59913 0.4118 -0.58698 0.41457 C -0.58437 0.41804 -0.58212 0.42081 -0.57951 0.42451 C -0.57604 0.42659 -0.57187 0.42659 -0.56805 0.43122 C -0.56649 0.43122 -0.56528 0.43168 -0.56302 0.43492 C -0.5625 0.43561 -0.56163 0.43723 -0.56041 0.43746 C -0.55642 0.4407 -0.55 0.44486 -0.54635 0.44671 C -0.53333 0.46336 -0.50295 0.47284 -0.48489 0.477 C -0.47691 0.48185 -0.46736 0.49156 -0.4585 0.4918 C -0.42778 0.50312 -0.39375 0.49781 -0.36215 0.49873 C -0.35208 0.49804 -0.34201 0.49919 -0.33212 0.4985 C -0.32968 0.49642 -0.31632 0.4918 -0.31528 0.49203 C -0.31128 0.48856 -0.30659 0.4911 -0.30156 0.48925 C -0.29739 0.48786 -0.29236 0.48925 -0.28854 0.48486 C -0.28715 0.4837 -0.28541 0.48116 -0.28455 0.47977 C -0.26996 0.47284 -0.25225 0.46867 -0.23732 0.46405 C -0.22864 0.45734 -0.22048 0.45411 -0.21093 0.44995 C -0.20382 0.44116 -0.19444 0.43931 -0.18646 0.43561 C -0.17986 0.43052 -0.17396 0.42567 -0.16701 0.42081 C -0.16024 0.41711 -0.15468 0.41018 -0.14809 0.40648 C -0.14392 0.40301 -0.1401 0.39977 -0.13732 0.39469 C -0.12934 0.38405 -0.13802 0.39052 -0.12899 0.38613 C -0.12691 0.38289 -0.12396 0.37827 -0.12326 0.37642 C -0.11996 0.36833 -0.12326 0.37018 -0.11753 0.36602 C -0.11597 0.36417 -0.1151 0.36393 -0.11302 0.36393 C -0.11076 0.36162 -0.10972 0.35977 -0.10764 0.35862 C -0.10555 0.34867 -0.10069 0.34266 -0.09427 0.33758 C -0.0901 0.33018 -0.08611 0.32833 -0.07864 0.3244 C -0.07309 0.31307 -0.07604 0.30035 -0.06337 0.29365 C -0.05729 0.28925 -0.05538 0.28301 -0.05034 0.27746 C -0.04843 0.26405 -0.04687 0.25341 -0.03923 0.24602 C -0.03732 0.23607 -0.03489 0.21503 -0.03159 0.21041 C -0.02795 0.20463 -0.02465 0.19885 -0.02239 0.19307 C -0.02031 0.18359 -0.01753 0.17411 -0.01337 0.16532 C -0.00989 0.14867 -0.01007 0.13133 -0.0026 0.11607 C 0.00035 0.10336 -0.00156 0.11006 0.00209 0.09388 C 0.00261 0.09295 0.004 0.08717 0.00365 0.0881 C 0.00261 0.03677 0.00209 0.05549 0.00209 0.03376 " pathEditMode="relative" rAng="0" ptsTypes="fffffffffffffffffffffffffffffffffffffffffffffffffffffffffffffffffffffffffffffffffffffffffffffffffA">
                                      <p:cBhvr>
                                        <p:cTn id="3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57" y="3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animBg="1"/>
      <p:bldP spid="3075" grpId="1" animBg="1"/>
      <p:bldP spid="3075" grpId="2" animBg="1"/>
      <p:bldP spid="3076" grpId="0" animBg="1"/>
      <p:bldP spid="307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79388" y="3141663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30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96532E-6 C 8.33333E-7 0.17249 0.09896 0.31468 0.21944 0.31468 C 0.36146 0.31468 0.41285 0.157 0.43455 0.06243 L 0.45677 -0.06289 C 0.47882 -0.15769 0.53351 -0.31468 0.69392 -0.31468 C 0.7967 -0.31468 0.91354 -0.17318 0.91354 -1.96532E-6 C 0.91354 0.17249 0.7967 0.31468 0.69392 0.31468 C 0.53351 0.31468 0.47882 0.157 0.45677 0.06243 L 0.43455 -0.06289 C 0.41285 -0.15769 0.36146 -0.31468 0.21944 -0.31468 C 0.09896 -0.31468 8.33333E-7 -0.17318 8.33333E-7 -1.96532E-6 Z " pathEditMode="relative" rAng="0" ptsTypes="ffFffffFfff">
                                      <p:cBhvr>
                                        <p:cTn id="1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alklove.ru/pict/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0"/>
            <a:ext cx="270892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3298"/>
            <a:ext cx="7992888" cy="5976664"/>
          </a:xfrm>
        </p:spPr>
        <p:txBody>
          <a:bodyPr>
            <a:noAutofit/>
          </a:bodyPr>
          <a:lstStyle/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                Долгожданный </a:t>
            </a:r>
            <a:r>
              <a:rPr lang="ru-RU" sz="4800" dirty="0">
                <a:solidFill>
                  <a:schemeClr val="tx1"/>
                </a:solidFill>
              </a:rPr>
              <a:t>дан </a:t>
            </a:r>
            <a:r>
              <a:rPr lang="ru-RU" sz="4800" dirty="0" smtClean="0">
                <a:solidFill>
                  <a:schemeClr val="tx1"/>
                </a:solidFill>
              </a:rPr>
              <a:t>    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smtClean="0">
                <a:solidFill>
                  <a:schemeClr val="tx1"/>
                </a:solidFill>
              </a:rPr>
              <a:t>                              звонок-</a:t>
            </a:r>
            <a:r>
              <a:rPr lang="ru-RU" sz="4800" dirty="0">
                <a:solidFill>
                  <a:schemeClr val="tx1"/>
                </a:solidFill>
              </a:rPr>
              <a:t/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                   Начинается </a:t>
            </a:r>
            <a:r>
              <a:rPr lang="ru-RU" sz="4800" dirty="0">
                <a:solidFill>
                  <a:schemeClr val="tx1"/>
                </a:solidFill>
              </a:rPr>
              <a:t>урок.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Урок </a:t>
            </a:r>
            <a:r>
              <a:rPr lang="ru-RU" sz="4800" dirty="0">
                <a:solidFill>
                  <a:schemeClr val="tx1"/>
                </a:solidFill>
              </a:rPr>
              <a:t>не просто </a:t>
            </a:r>
            <a:r>
              <a:rPr lang="ru-RU" sz="4800" dirty="0" smtClean="0">
                <a:solidFill>
                  <a:schemeClr val="tx1"/>
                </a:solidFill>
              </a:rPr>
              <a:t>                                                 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smtClean="0">
                <a:solidFill>
                  <a:schemeClr val="tx1"/>
                </a:solidFill>
              </a:rPr>
              <a:t>            повседневный</a:t>
            </a:r>
            <a:r>
              <a:rPr lang="ru-RU" sz="4800" dirty="0">
                <a:solidFill>
                  <a:schemeClr val="tx1"/>
                </a:solidFill>
              </a:rPr>
              <a:t>,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А  сегодня  он  </a:t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необыкновенный!!!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BD05092_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4221088"/>
            <a:ext cx="3357586" cy="23907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643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8388350" y="3644900"/>
            <a:ext cx="431800" cy="433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4104E-6 C 0.01493 -0.26543 -0.16528 -0.49479 -0.40625 -0.51075 C -0.63646 -0.53017 -0.85104 -0.35237 -0.86511 -0.09479 C -0.88281 0.14243 -0.73264 0.36463 -0.51684 0.38012 C -0.31997 0.3926 -0.13281 0.24532 -0.1184 0.02405 C -0.10434 -0.17803 -0.23021 -0.36832 -0.41285 -0.38381 C -0.58195 -0.39583 -0.73993 -0.27283 -0.75052 -0.0874 C -0.76111 0.07908 -0.66094 0.24162 -0.5099 0.24995 C -0.37327 0.26128 -0.24479 0.16648 -0.23299 0.01619 C -0.22604 -0.11861 -0.30156 -0.24948 -0.42014 -0.25711 C -0.52413 -0.26543 -0.62813 -0.19375 -0.63646 -0.07907 C -0.64288 0.02012 -0.58959 0.11492 -0.50261 0.12324 C -0.43073 0.13064 -0.35556 0.0874 -0.35191 0.00833 C -0.34497 -0.05572 -0.37327 -0.123 -0.42709 -0.13063 C -0.47066 -0.13063 -0.51354 -0.11468 -0.52049 -0.07144 C -0.52413 -0.04323 -0.51684 -0.01572 -0.49584 -0.00393 C -0.48507 -3.4104E-6 -0.47761 -3.4104E-6 -0.46684 -0.00393 " pathEditMode="relative" rAng="0" ptsTypes="fffffffffffffffff">
                                      <p:cBhvr>
                                        <p:cTn id="13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3" y="-6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827088" y="3716338"/>
            <a:ext cx="431800" cy="433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77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19653E-6 C -0.01232 -0.27191 0.14653 -0.50659 0.35955 -0.52277 C 0.56337 -0.54243 0.75417 -0.36115 0.76684 -0.09734 C 0.78316 0.1452 0.64914 0.37249 0.45799 0.3889 C 0.28368 0.40139 0.11771 0.25064 0.10487 0.02451 C 0.09237 -0.18266 0.20382 -0.37711 0.36563 -0.39376 C 0.51528 -0.40532 0.65556 -0.2793 0.66528 -0.08971 C 0.67448 0.08093 0.58525 0.24624 0.45157 0.25526 C 0.33073 0.26705 0.21667 0.16971 0.2066 0.01596 C 0.20052 -0.12208 0.26737 -0.25549 0.3724 -0.26358 C 0.46476 -0.27191 0.55643 -0.19884 0.56337 -0.08092 C 0.56962 0.02058 0.52171 0.11723 0.44514 0.12555 C 0.3816 0.13341 0.31476 0.08902 0.31146 0.00809 C 0.30556 -0.05688 0.33073 -0.12647 0.3783 -0.13364 C 0.41684 -0.13364 0.45504 -0.11815 0.46129 -0.07329 C 0.46476 -0.04462 0.45799 -0.01618 0.43941 -0.00416 C 0.42952 -2.19653E-6 0.42309 -2.19653E-6 0.41389 -0.00416 " pathEditMode="relative" rAng="0" ptsTypes="fffffffffffffffff">
                                      <p:cBhvr>
                                        <p:cTn id="13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2" y="-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168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5607E-6 C 0.0224 -0.03792 0.04566 -0.08 0.06788 -0.1341 C 0.12952 -0.2867 0.14583 -0.43561 0.10087 -0.45826 C 0.05521 -0.48509 -0.03281 -0.3778 -0.0941 -0.22543 C -0.12656 -0.14474 -0.14583 -0.06844 -0.1526 -0.01063 C -0.16215 0.03491 -0.16528 0.08046 -0.16528 0.13434 C -0.16528 0.30613 -0.12326 0.44832 -0.07396 0.44832 C -0.02569 0.44832 0.01632 0.30613 0.01632 0.13434 C 0.01632 0.05411 0.00695 -0.02266 -0.00937 -0.07561 C -0.01632 -0.12185 -0.03281 -0.17156 -0.05173 -0.2215 C -0.11649 -0.3778 -0.20434 -0.48509 -0.25035 -0.45826 C -0.29514 -0.43191 -0.27864 -0.2867 -0.21389 -0.12994 C -0.18802 -0.05665 -0.1526 0.00416 -0.11649 0.04601 C -0.09045 0.08486 -0.06128 0.11931 -0.02257 0.15306 C 0.0941 0.26382 0.21059 0.31376 0.2434 0.26798 C 0.27274 0.2222 0.20799 0.09595 0.0908 -0.01063 C 0.04236 -0.05665 -0.00937 -0.09133 -0.05173 -0.11422 C -0.09045 -0.13711 -0.13976 -0.15653 -0.19132 -0.16763 C -0.33385 -0.20624 -0.45729 -0.19468 -0.46684 -0.1341 C -0.47951 -0.07561 -0.37292 -1.15607E-6 -0.23038 0.03885 C -0.16528 0.05411 -0.10364 0.06127 -0.05503 0.05757 C -0.01302 0.05757 0.03247 0.05041 0.08125 0.03885 C 0.22379 -1.15607E-6 0.3316 -0.08 0.31771 -0.13711 C 0.30816 -0.19468 0.18472 -0.20971 0.04236 -0.17156 C -0.02569 -0.15214 -0.08785 -0.12578 -0.12951 -0.09549 C -0.16528 -0.07214 -0.20087 -0.04578 -0.23993 -0.01063 C -0.35347 0.10012 -0.42187 0.2222 -0.38906 0.26798 C -0.35972 0.31376 -0.23993 0.26382 -0.12656 0.15676 C -0.07153 0.10358 -0.02569 0.05041 -1.38889E-6 -1.15607E-6 Z " pathEditMode="relative" rAng="0" ptsTypes="fffffffffffffffffffffffffffff">
                                      <p:cBhvr>
                                        <p:cTn id="13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-171400"/>
            <a:ext cx="42961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а&lt;5</a:t>
            </a:r>
            <a:endParaRPr lang="ru-RU" sz="2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66536" y="2742629"/>
            <a:ext cx="9910536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18-2  а&lt;21</a:t>
            </a:r>
            <a:endParaRPr lang="ru-RU" sz="13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3750261" y="3777069"/>
            <a:ext cx="431800" cy="431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5607E-6 C 0.0224 -0.03792 0.04566 -0.08 0.06788 -0.1341 C 0.12952 -0.2867 0.14583 -0.43561 0.10087 -0.45826 C 0.05521 -0.48509 -0.03281 -0.3778 -0.0941 -0.22543 C -0.12656 -0.14474 -0.14583 -0.06844 -0.1526 -0.01063 C -0.16215 0.03491 -0.16528 0.08046 -0.16528 0.13434 C -0.16528 0.30613 -0.12326 0.44832 -0.07396 0.44832 C -0.02569 0.44832 0.01632 0.30613 0.01632 0.13434 C 0.01632 0.05411 0.00695 -0.02266 -0.00937 -0.07561 C -0.01632 -0.12185 -0.03281 -0.17156 -0.05173 -0.2215 C -0.11649 -0.3778 -0.20434 -0.48509 -0.25035 -0.45826 C -0.29514 -0.43191 -0.27864 -0.2867 -0.21389 -0.12994 C -0.18802 -0.05665 -0.1526 0.00416 -0.11649 0.04601 C -0.09045 0.08486 -0.06128 0.11931 -0.02257 0.15306 C 0.0941 0.26382 0.21059 0.31376 0.2434 0.26798 C 0.27274 0.2222 0.20799 0.09595 0.0908 -0.01063 C 0.04236 -0.05665 -0.00937 -0.09133 -0.05173 -0.11422 C -0.09045 -0.13711 -0.13976 -0.15653 -0.19132 -0.16763 C -0.33385 -0.20624 -0.45729 -0.19468 -0.46684 -0.1341 C -0.47951 -0.07561 -0.37292 -1.15607E-6 -0.23038 0.03885 C -0.16528 0.05411 -0.10364 0.06127 -0.05503 0.05757 C -0.01302 0.05757 0.03247 0.05041 0.08125 0.03885 C 0.22379 -1.15607E-6 0.3316 -0.08 0.31771 -0.13711 C 0.30816 -0.19468 0.18472 -0.20971 0.04236 -0.17156 C -0.02569 -0.15214 -0.08785 -0.12578 -0.12951 -0.09549 C -0.16528 -0.07214 -0.20087 -0.04578 -0.23993 -0.01063 C -0.35347 0.10012 -0.42187 0.2222 -0.38906 0.26798 C -0.35972 0.31376 -0.23993 0.26382 -0.12656 0.15676 C -0.07153 0.10358 -0.02569 0.05041 -1.38889E-6 -1.15607E-6 Z " pathEditMode="relative" rAng="0" ptsTypes="fffffffffffffffffffffffffffff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 rot="277025">
            <a:off x="4223614" y="427652"/>
            <a:ext cx="5143500" cy="2286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43500" y="755633"/>
            <a:ext cx="40005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- Ребята, посмотрите, последняя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дверь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уже почти открыта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Вот - вот мы освободим </a:t>
            </a:r>
            <a:r>
              <a:rPr lang="ru-RU" altLang="ru-RU" sz="2400" dirty="0" err="1">
                <a:latin typeface="Times New Roman" pitchFamily="18" charset="0"/>
                <a:cs typeface="Times New Roman" pitchFamily="18" charset="0"/>
              </a:rPr>
              <a:t>Шрека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pic>
        <p:nvPicPr>
          <p:cNvPr id="6" name="Picture 3" descr="C:\Users\julia\Desktop\числа\f113510512d15a320871dc18368f207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-203200"/>
            <a:ext cx="5072063" cy="706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5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0799 0.560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99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73" y="1988840"/>
            <a:ext cx="4536504" cy="40653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1.   300, 460, 209, 519.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507= 500+7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670=600+70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234=200+30+4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777=700+70+7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202&lt; 220         599&lt; 600       768&lt;786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650&gt;560         507&lt;508        260 &gt;259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Ответы:</a:t>
            </a:r>
            <a:endParaRPr lang="ru-RU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4644008" y="1988840"/>
            <a:ext cx="4499992" cy="4065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1.  500, 304, 690, 841.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670=600+70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501=500+1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333=300+30+3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974=900+70+4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499&lt;500           406&lt;460       982&gt;928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450&lt; 540           370&lt;769      205&gt;204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julia\Desktop\числа\shrek-i-ego-druzya-1600x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203200" dist="165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 rot="21253229">
            <a:off x="-93680" y="-289083"/>
            <a:ext cx="4768513" cy="213821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/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 rot="21070610">
            <a:off x="365476" y="-260862"/>
            <a:ext cx="404326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, ребята! Будьте всегда такими же дружными, настойчивыми, упорными            </a:t>
            </a: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 целеустремлёнными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24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lia\Desktop\числа\shrek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071938"/>
            <a:ext cx="17462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6" t="21429" r="19240" b="16865"/>
          <a:stretch/>
        </p:blipFill>
        <p:spPr bwMode="auto">
          <a:xfrm>
            <a:off x="0" y="-99392"/>
            <a:ext cx="9144000" cy="695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-облако 3"/>
          <p:cNvSpPr/>
          <p:nvPr/>
        </p:nvSpPr>
        <p:spPr>
          <a:xfrm rot="21111338">
            <a:off x="4088444" y="1014389"/>
            <a:ext cx="4433936" cy="2733456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rot="-251555">
            <a:off x="4349660" y="1489942"/>
            <a:ext cx="44178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latin typeface="Arial" charset="0"/>
              </a:rPr>
              <a:t>Ребята</a:t>
            </a:r>
            <a:r>
              <a:rPr lang="ru-RU" altLang="ru-RU" sz="2800" dirty="0">
                <a:latin typeface="Arial" charset="0"/>
              </a:rPr>
              <a:t>, посмотрите, какой мрачный замок, давайте его украсим флажками. </a:t>
            </a:r>
            <a:endParaRPr lang="be-BY" altLang="ru-RU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8519E-6 C -0.02691 -0.0014 -0.0533 -0.00348 -0.08004 -0.0058 C -0.09115 -0.01066 -0.07986 -0.00626 -0.10434 -0.00973 C -0.11545 -0.01135 -0.12587 -0.01413 -0.13715 -0.01529 C -0.1533 -0.01413 -0.1599 -0.01482 -0.17292 -0.00973 C -0.18212 -0.00603 -0.17535 -0.00881 -0.18715 -0.0058 C -0.18906 -0.00533 -0.19288 -0.00394 -0.19288 -0.00394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ulia\Desktop\числа\shrek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071938"/>
            <a:ext cx="17462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7" t="21429" r="19240" b="15476"/>
          <a:stretch/>
        </p:blipFill>
        <p:spPr bwMode="auto">
          <a:xfrm>
            <a:off x="0" y="-7798"/>
            <a:ext cx="9144000" cy="686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790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8519E-6 C -0.02691 -0.0014 -0.0533 -0.00348 -0.08004 -0.0058 C -0.09115 -0.01066 -0.07986 -0.00626 -0.10434 -0.00973 C -0.11545 -0.01135 -0.12587 -0.01413 -0.13715 -0.01529 C -0.1533 -0.01413 -0.1599 -0.01482 -0.17292 -0.00973 C -0.18212 -0.00603 -0.17535 -0.00881 -0.18715 -0.0058 C -0.18906 -0.00533 -0.19288 -0.00394 -0.19288 -0.00394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://sarrest.ru/wp-content/uploads/2014/11/XWcow6vnL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9"/>
          <a:stretch/>
        </p:blipFill>
        <p:spPr bwMode="auto">
          <a:xfrm>
            <a:off x="-396552" y="17868"/>
            <a:ext cx="9394394" cy="68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2540" y="188640"/>
            <a:ext cx="180530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д/з</a:t>
            </a:r>
            <a:endParaRPr lang="ru-RU" sz="1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5208916"/>
            <a:ext cx="59137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С.33,№ 7,8</a:t>
            </a:r>
            <a:endParaRPr lang="ru-RU" sz="10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9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75" y="5534025"/>
            <a:ext cx="55721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 пожаловать </a:t>
            </a:r>
          </a:p>
          <a:p>
            <a:pPr algn="ctr">
              <a:defRPr/>
            </a:pP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Сказку!!!</a:t>
            </a:r>
            <a:endParaRPr lang="be-BY" sz="4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i.walmartimages.com/i/p/97/80/84/31/99/9780843199505_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34362" r="11081"/>
          <a:stretch/>
        </p:blipFill>
        <p:spPr bwMode="auto">
          <a:xfrm>
            <a:off x="1151905" y="29344"/>
            <a:ext cx="6768752" cy="5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6718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111950"/>
            <a:ext cx="8354928" cy="305335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сказку за наукой сегодня пойдём,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Смекалку, фантазию с собою возьмём.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 пути никуда не свернём.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-252536" y="404664"/>
            <a:ext cx="6957515" cy="1900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урока:</a:t>
            </a:r>
          </a:p>
          <a:p>
            <a:endParaRPr lang="ru-RU" dirty="0"/>
          </a:p>
        </p:txBody>
      </p:sp>
      <p:pic>
        <p:nvPicPr>
          <p:cNvPr id="9218" name="Picture 2" descr="http://img1.wikia.nocookie.net/__cb20120120062559/shrek/images/thumb/f/fc/Puss-in-Boots-image-movie-7.jpg/500px-Puss-in-Boots-image-movi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 t="8495" r="14497" b="9541"/>
          <a:stretch/>
        </p:blipFill>
        <p:spPr bwMode="auto">
          <a:xfrm>
            <a:off x="6012160" y="201929"/>
            <a:ext cx="2088232" cy="29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755449" y="0"/>
            <a:ext cx="8640960" cy="4293096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/>
          </a:p>
        </p:txBody>
      </p:sp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661010" y="177602"/>
            <a:ext cx="727226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  С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моим другом случилась беда. 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Людоед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запер его в своём замке, и даже я не могу его выручить. Помогите мне, пожалуйста, спасти Шрека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Злой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людоед запер его в самой высокой башне своего замка и поставил много преград с математическими заданиями. </a:t>
            </a:r>
            <a:endParaRPr lang="ru-RU" altLang="ru-RU" sz="28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                          Поможете?</a:t>
            </a:r>
            <a:endParaRPr lang="ru-RU" altLang="ru-RU" sz="2800" dirty="0">
              <a:latin typeface="Arial" charset="0"/>
            </a:endParaRPr>
          </a:p>
        </p:txBody>
      </p:sp>
      <p:pic>
        <p:nvPicPr>
          <p:cNvPr id="4101" name="Picture 5" descr="C:\Users\julia\Desktop\числа\10386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129" y="1484784"/>
            <a:ext cx="3096344" cy="474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multipediya.ru/wp-content/uploads/2013/02/Bashnya_Fion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1250" r="33548" b="-795"/>
          <a:stretch/>
        </p:blipFill>
        <p:spPr bwMode="auto">
          <a:xfrm>
            <a:off x="23665" y="3717032"/>
            <a:ext cx="3193098" cy="31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268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3.08048E-6 C -0.02534 0.00208 -0.04184 0.00763 -0.05833 0.0141 C -0.06545 0.02058 -0.06718 0.02775 -0.05954 0.03584 C -0.05034 0.04533 -0.03958 0.04833 -0.02864 0.05203 C -0.01701 0.05596 -0.00642 0.06105 0.00382 0.06984 C 0.00816 0.07354 0.01615 0.07539 0.02136 0.07724 C 0.03039 0.08048 0.03872 0.08418 0.04705 0.08973 C 0.05139 0.0925 0.05573 0.09597 0.06042 0.09875 C 0.06303 0.10014 0.06615 0.10037 0.06858 0.10222 C 0.06997 0.1036 0.07119 0.10499 0.07257 0.10569 C 0.07605 0.1073 0.08351 0.10939 0.08351 0.10962 C 0.08594 0.1117 0.08907 0.11239 0.0915 0.11494 C 0.09271 0.11609 0.09323 0.11887 0.09428 0.12026 C 0.09532 0.12164 0.09688 0.12257 0.09827 0.12372 C 0.10191 0.13113 0.1073 0.13298 0.1132 0.13829 C 0.11875 0.14338 0.12344 0.14916 0.12917 0.15448 C 0.13073 0.15587 0.13178 0.15818 0.13334 0.1598 C 0.13594 0.16235 0.1415 0.16697 0.1415 0.1672 C 0.14601 0.17576 0.15035 0.18015 0.15764 0.18478 C 0.16389 0.19334 0.17448 0.20282 0.18334 0.20652 C 0.18473 0.20837 0.18577 0.21045 0.18733 0.21184 C 0.18855 0.21299 0.19011 0.21276 0.19132 0.21369 C 0.19532 0.21716 0.19775 0.22132 0.20226 0.22456 " pathEditMode="relative" rAng="0" ptsTypes="ffffffffffffffffffffffA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11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6 0.22456 C 0.20694 0.22826 0.20885 0.23219 0.21354 0.23543 C 0.21823 0.24422 0.22621 0.25231 0.23246 0.26017 C 0.23455 0.26295 0.2375 0.26434 0.23958 0.26711 C 0.24149 0.26919 0.24288 0.27266 0.24479 0.27498 C 0.2467 0.27752 0.2493 0.27821 0.25104 0.28053 C 0.2566 0.2877 0.26337 0.29671 0.27101 0.29972 C 0.27951 0.30758 0.26858 0.2981 0.27708 0.30388 C 0.2809 0.3062 0.28264 0.31036 0.28663 0.31198 C 0.29531 0.32354 0.3033 0.33256 0.31458 0.3395 C 0.32031 0.34713 0.32656 0.35153 0.33333 0.35731 C 0.3375 0.36101 0.34114 0.36494 0.34601 0.36702 C 0.35 0.37511 0.35798 0.3809 0.36458 0.38483 C 0.36597 0.38552 0.36736 0.38691 0.36892 0.3876 C 0.37153 0.38876 0.37726 0.39015 0.37726 0.39038 C 0.38507 0.40102 0.375 0.38876 0.38455 0.3957 C 0.38576 0.39662 0.38628 0.3987 0.3875 0.39986 C 0.38976 0.40171 0.39253 0.4024 0.39479 0.40402 C 0.39583 0.40587 0.3967 0.40795 0.39792 0.40934 C 0.40052 0.41212 0.40243 0.41212 0.40521 0.4135 C 0.40885 0.41582 0.4118 0.41882 0.41562 0.42044 C 0.41858 0.42437 0.42135 0.42622 0.425 0.42854 C 0.42864 0.43085 0.42812 0.42831 0.42812 0.43154 " pathEditMode="relative" rAng="0" ptsTypes="ffffffffffffffffffffffA">
                                      <p:cBhvr>
                                        <p:cTn id="3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10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f.co.ua/12/12/wallpaper-2523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9" y="0"/>
            <a:ext cx="9144000" cy="69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ulia\Desktop\числа\440754_74975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3721" y="3235902"/>
            <a:ext cx="2357438" cy="3657600"/>
          </a:xfrm>
          <a:prstGeom prst="rect">
            <a:avLst/>
          </a:prstGeom>
          <a:noFill/>
          <a:effectLst>
            <a:outerShdw blurRad="50800" dist="2413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Выноска-облако 3"/>
          <p:cNvSpPr/>
          <p:nvPr/>
        </p:nvSpPr>
        <p:spPr>
          <a:xfrm>
            <a:off x="0" y="188640"/>
            <a:ext cx="5500726" cy="288032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e-BY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439661"/>
            <a:ext cx="48245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 замок к людоеду ведёт заколдованная лестница, где на каждой ступеньке расставлены ловушки с заданиями. </a:t>
            </a:r>
            <a:endParaRPr lang="ru-RU" altLang="ru-RU" sz="2400" dirty="0">
              <a:latin typeface="Arial" charset="0"/>
            </a:endParaRPr>
          </a:p>
        </p:txBody>
      </p:sp>
      <p:pic>
        <p:nvPicPr>
          <p:cNvPr id="6" name="Picture 5" descr="C:\Users\julia\Desktop\числа\shrek-forever-after-poster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422">
            <a:off x="6764129" y="1689990"/>
            <a:ext cx="671139" cy="3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 rot="20251974">
            <a:off x="1331640" y="3419465"/>
            <a:ext cx="1080120" cy="1377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3884 C -0.02569 -0.0467 -0.0474 -0.04208 -0.08004 -0.04092 C -0.10035 -0.0363 -0.12101 -0.03283 -0.14149 -0.03075 C -0.1724 -0.02243 -0.16927 -0.02705 -0.22153 -0.02867 C -0.23333 -0.03098 -0.24514 -0.03953 -0.25694 -0.04092 C -0.26823 -0.04208 -0.27951 -0.04231 -0.2908 -0.043 C -0.29879 -0.04578 -0.30573 -0.043 -0.31389 -0.043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1" y="4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-2006-09.photosight.ru/03/1624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" y="0"/>
            <a:ext cx="912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ulia\Desktop\числа\puss-in-boots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29000" y="0"/>
            <a:ext cx="3825875" cy="6748463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23729" y="-76008"/>
            <a:ext cx="70202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Посчитайте от </a:t>
            </a:r>
            <a:r>
              <a:rPr lang="ru-RU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123 </a:t>
            </a:r>
            <a:r>
              <a:rPr lang="ru-RU" alt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132;  </a:t>
            </a:r>
            <a:r>
              <a:rPr lang="ru-RU" alt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alt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235.</a:t>
            </a:r>
            <a:endParaRPr lang="ru-RU" altLang="ru-RU" sz="4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195736" y="1071563"/>
            <a:ext cx="73001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Назовите соседей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числа: 150, 186, 121, 845, 675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000375" y="1643063"/>
            <a:ext cx="55721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Вспомните компоненты сложения и вычитания.</a:t>
            </a:r>
            <a:endParaRPr lang="ru-RU" altLang="ru-RU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187624" y="2436508"/>
            <a:ext cx="767119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Назовите разрядный состав числа  127; 358; 410;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-назовите число, если разрядными слагаемыми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являются  300 и 40; 700,20,1.  </a:t>
            </a:r>
            <a:endParaRPr lang="ru-RU" altLang="ru-RU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-найдите разность чисел </a:t>
            </a:r>
            <a:r>
              <a:rPr lang="ru-RU" alt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ru-RU" alt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400;</a:t>
            </a:r>
            <a:endParaRPr lang="ru-RU" altLang="ru-RU" b="1" dirty="0">
              <a:solidFill>
                <a:schemeClr val="accent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-найдите сумму чисел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200;</a:t>
            </a:r>
            <a:endParaRPr lang="ru-RU" altLang="ru-RU" b="1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увеличьте число </a:t>
            </a:r>
            <a:r>
              <a:rPr lang="ru-RU" alt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345 на 5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уменьшите число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8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3699E-6 C 0.01632 -0.00046 0.06476 -0.00115 0.08854 -0.0037 C 0.10764 -0.00555 0.12743 -0.00994 0.14583 -0.01433 C 0.16267 -0.01826 0.1809 -0.01549 0.19844 -0.01595 C 0.24219 -0.01479 0.28663 -0.01479 0.33003 -0.01086 C 0.33316 -0.00994 0.35885 -0.00138 0.35885 -0.01086 " pathEditMode="relative" rAng="0" ptsTypes="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4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86 -0.01087 C 0.3658 -0.00647 0.38073 -0.00578 0.39063 -0.00393 C 0.40156 -0.00162 0.41337 -0.00023 0.42413 0.00231 C 0.43351 0.00439 0.44271 0.00694 0.45226 0.00832 C 0.46181 0.01249 0.47622 0.01318 0.4875 0.01457 C 0.50608 0.02058 0.52778 0.02266 0.54757 0.02682 C 0.55469 0.03006 0.56337 0.03237 0.57188 0.03422 C 0.58299 0.03907 0.57153 0.03445 0.5849 0.03792 C 0.5875 0.03838 0.58993 0.03931 0.59219 0.04023 C 0.59445 0.04092 0.59601 0.04208 0.59792 0.04277 C 0.60886 0.04578 0.62205 0.04855 0.63333 0.05017 C 0.64722 0.05595 0.66285 0.05942 0.6783 0.0622 C 0.68646 0.06381 0.69462 0.06566 0.70261 0.06728 C 0.7066 0.06775 0.71389 0.06959 0.71389 0.07006 C 0.72066 0.0726 0.725 0.07283 0.73247 0.07445 C 0.73524 0.07514 0.7375 0.0763 0.73993 0.07699 C 0.74202 0.07769 0.74375 0.07792 0.74549 0.07815 C 0.75122 0.08208 0.75816 0.08208 0.76632 0.08324 C 0.78073 0.08786 0.76563 0.08347 0.7849 0.08694 C 0.7941 0.08832 0.79688 0.08971 0.80556 0.09156 C 0.81163 0.09295 0.81823 0.09341 0.82413 0.09526 C 0.82674 0.09618 0.82917 0.09711 0.8316 0.09803 C 0.83524 0.0985 0.83906 0.0985 0.84271 0.09896 C 0.84479 0.09942 0.8467 0.09988 0.84844 0.10035 C 0.85886 0.10497 0.87222 0.10613 0.88403 0.1089 C 0.89722 0.11468 0.91702 0.11815 0.93247 0.12 C 0.94514 0.12509 0.9592 0.12601 0.97344 0.12832 C 0.98768 0.13087 1.00035 0.13503 1.01476 0.13688 C 1.02361 0.14081 1.03333 0.14127 1.04288 0.14428 C 1.05469 0.14821 1.06719 0.15191 1.08021 0.15399 C 1.08768 0.15538 1.09531 0.1563 1.10243 0.15769 C 1.11094 0.16 1.11597 0.16139 1.125 0.16277 C 1.14705 0.16971 1.11493 0.16 1.14358 0.16647 C 1.14601 0.16694 1.1474 0.16809 1.14931 0.16879 C 1.15886 0.17179 1.16927 0.17295 1.17917 0.17503 C 1.19653 0.1785 1.2125 0.18474 1.22969 0.18844 C 1.23646 0.19144 1.24236 0.19329 1.25018 0.19445 C 1.26129 0.19931 1.27674 0.2037 1.28958 0.20532 C 1.29792 0.20902 1.30712 0.21087 1.3158 0.2141 C 1.32552 0.2178 1.33438 0.22127 1.34566 0.22266 C 1.35382 0.22566 1.36129 0.22751 1.36997 0.23006 C 1.3724 0.23075 1.37483 0.23168 1.37726 0.23237 C 1.37917 0.23306 1.38108 0.23422 1.38299 0.23491 C 1.38681 0.23607 1.39063 0.23607 1.39427 0.23746 C 1.39549 0.23769 1.3967 0.23815 1.39809 0.23884 " pathEditMode="relative" rAng="0" ptsTypes="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62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42969" y="2132857"/>
            <a:ext cx="3820988" cy="2376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Новая преграда - закрытые двери.</a:t>
            </a:r>
          </a:p>
        </p:txBody>
      </p:sp>
      <p:pic>
        <p:nvPicPr>
          <p:cNvPr id="4" name="Picture 5" descr="C:\Users\julia\Desktop\числа\chat_bandera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86125" y="244475"/>
            <a:ext cx="3929063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68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C:\Users\julia\Desktop\числа\Secret_Place_free_backgrounds_by_moonchild_ljil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0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324 C 0.03923 0.00162 0.05781 -0.00069 0.09236 -0.00324 C 0.12152 -0.01504 0.16284 -0.01388 0.19201 -0.01551 C 0.19739 -0.0162 0.20277 -0.01736 0.20816 -0.01782 C 0.22743 -0.01921 0.26562 -0.02176 0.26562 -0.02152 C 0.27361 -0.02152 0.32812 -0.03726 0.35312 -0.01551 " pathEditMode="relative" rAng="0" ptsTypes="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12 -0.01551 C 0.37743 -0.01064 0.40902 -0.01203 0.4335 -0.01134 C 0.49774 -0.0037 0.56406 -0.00463 0.62864 -0.00301 C 0.72031 0.00324 0.81197 -0.00301 0.90434 -0.00301 " pathEditMode="relative" rAng="0" ptsTypes="fff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091239" cy="4629696"/>
          </a:xfrm>
          <a:solidFill>
            <a:schemeClr val="accent6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9600" b="1" dirty="0" smtClean="0"/>
              <a:t>627,  345,  8, 48,  4,  0,  305,  25,  241,  64</a:t>
            </a:r>
            <a:r>
              <a:rPr lang="ru-RU" sz="9600" b="1" dirty="0"/>
              <a:t>.</a:t>
            </a:r>
            <a:endParaRPr lang="ru-RU" sz="96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Прочитайте </a:t>
            </a:r>
            <a:r>
              <a:rPr lang="ru-RU" dirty="0" smtClean="0">
                <a:solidFill>
                  <a:srgbClr val="FF0000"/>
                </a:solidFill>
              </a:rPr>
              <a:t>числа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30770"/>
      </p:ext>
    </p:extLst>
  </p:cSld>
  <p:clrMapOvr>
    <a:masterClrMapping/>
  </p:clrMapOvr>
  <p:transition spd="slow">
    <p:wipe dir="d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543</TotalTime>
  <Words>478</Words>
  <Application>Microsoft Office PowerPoint</Application>
  <PresentationFormat>Экран (4:3)</PresentationFormat>
  <Paragraphs>84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Урок математики в   3 классе </vt:lpstr>
      <vt:lpstr>                Долгожданный дан                                     звонок-                    Начинается урок.  Урок не просто                                                                повседневный, А  сегодня  он   необыкновенный!!!</vt:lpstr>
      <vt:lpstr>Презентация PowerPoint</vt:lpstr>
      <vt:lpstr>В сказку за наукой сегодня пойдём, Смекалку, фантазию с собою возьмём. С пути никуда не свернём.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Прочитайте числа </vt:lpstr>
      <vt:lpstr> 627,  345,  8, 48,  4,  0,  305,  25,  241,  64. </vt:lpstr>
      <vt:lpstr>Презентация PowerPoint</vt:lpstr>
      <vt:lpstr>Проверь себя:</vt:lpstr>
      <vt:lpstr>Презентация PowerPoint</vt:lpstr>
      <vt:lpstr>Презентация PowerPoint</vt:lpstr>
      <vt:lpstr>Поможем Шреку сравнить трёхзначные числа! </vt:lpstr>
      <vt:lpstr>Презентация PowerPoint</vt:lpstr>
      <vt:lpstr> Работа по учебнику с.33. №1,2.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2017-02-06T13:47:18Z</dcterms:created>
  <dcterms:modified xsi:type="dcterms:W3CDTF">2017-02-09T18:50:03Z</dcterms:modified>
</cp:coreProperties>
</file>